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0" r:id="rId3"/>
    <p:sldId id="313" r:id="rId4"/>
    <p:sldId id="311" r:id="rId5"/>
    <p:sldId id="330" r:id="rId6"/>
    <p:sldId id="329" r:id="rId7"/>
    <p:sldId id="312" r:id="rId8"/>
    <p:sldId id="314" r:id="rId9"/>
    <p:sldId id="315" r:id="rId10"/>
    <p:sldId id="317" r:id="rId11"/>
    <p:sldId id="316" r:id="rId12"/>
    <p:sldId id="318" r:id="rId13"/>
    <p:sldId id="319" r:id="rId14"/>
    <p:sldId id="320" r:id="rId15"/>
    <p:sldId id="322" r:id="rId16"/>
    <p:sldId id="321" r:id="rId17"/>
    <p:sldId id="323" r:id="rId18"/>
    <p:sldId id="331" r:id="rId19"/>
    <p:sldId id="324" r:id="rId20"/>
    <p:sldId id="325" r:id="rId21"/>
    <p:sldId id="326" r:id="rId22"/>
    <p:sldId id="328" r:id="rId23"/>
    <p:sldId id="327" r:id="rId24"/>
  </p:sldIdLst>
  <p:sldSz cx="9144000" cy="6858000" type="screen4x3"/>
  <p:notesSz cx="6669088" cy="9928225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AECF21"/>
    <a:srgbClr val="91AC1C"/>
    <a:srgbClr val="2C2C88"/>
    <a:srgbClr val="2F2F8F"/>
    <a:srgbClr val="2B2B8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24" autoAdjust="0"/>
  </p:normalViewPr>
  <p:slideViewPr>
    <p:cSldViewPr>
      <p:cViewPr>
        <p:scale>
          <a:sx n="75" d="100"/>
          <a:sy n="75" d="100"/>
        </p:scale>
        <p:origin x="-1002" y="132"/>
      </p:cViewPr>
      <p:guideLst>
        <p:guide orient="horz" pos="1152"/>
        <p:guide pos="2880"/>
      </p:guideLst>
    </p:cSldViewPr>
  </p:slideViewPr>
  <p:outlineViewPr>
    <p:cViewPr>
      <p:scale>
        <a:sx n="50" d="100"/>
        <a:sy n="50" d="100"/>
      </p:scale>
      <p:origin x="72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32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fld id="{97202F3C-B8C0-4BE2-BCDA-081754500C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454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5629"/>
            <a:ext cx="4891088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7CB7266-AD8F-4387-B6A2-B98A2D46D1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0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6383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476250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155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400800" cy="9144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44 punts - vet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6553200" cy="2743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32 punts - vet / schaduw</a:t>
            </a:r>
          </a:p>
          <a:p>
            <a:pPr lvl="1"/>
            <a:r>
              <a:rPr lang="nl-NL" smtClean="0"/>
              <a:t>idem, 28 punts - vet/schaduw</a:t>
            </a:r>
          </a:p>
          <a:p>
            <a:pPr lvl="2"/>
            <a:r>
              <a:rPr lang="nl-NL" smtClean="0"/>
              <a:t>idem, 24 punts - vet/schaduw</a:t>
            </a:r>
          </a:p>
          <a:p>
            <a:pPr lvl="3"/>
            <a:endParaRPr lang="nl-NL" smtClean="0"/>
          </a:p>
          <a:p>
            <a:pPr lvl="4"/>
            <a:endParaRPr lang="nl-NL" smtClean="0"/>
          </a:p>
        </p:txBody>
      </p:sp>
      <p:pic>
        <p:nvPicPr>
          <p:cNvPr id="1028" name="Picture 7" descr="AOCOOS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47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19800"/>
            <a:ext cx="274638" cy="304800"/>
          </a:xfrm>
          <a:prstGeom prst="actionButtonBeginning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74638" cy="304800"/>
          </a:xfrm>
          <a:prstGeom prst="actionButtonBackPrevious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74638" cy="304800"/>
          </a:xfrm>
          <a:prstGeom prst="actionButtonForwardNext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1032" name="Picture 12" descr="logo aoc oost in blauwe balk"/>
          <p:cNvPicPr>
            <a:picLocks noChangeAspect="1" noChangeArrowheads="1"/>
          </p:cNvPicPr>
          <p:nvPr/>
        </p:nvPicPr>
        <p:blipFill>
          <a:blip r:embed="rId15" cstate="print"/>
          <a:srcRect r="91667"/>
          <a:stretch>
            <a:fillRect/>
          </a:stretch>
        </p:blipFill>
        <p:spPr bwMode="auto">
          <a:xfrm>
            <a:off x="0" y="0"/>
            <a:ext cx="14478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11552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C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AECF2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IPM15wY5tU" TargetMode="External"/><Relationship Id="rId2" Type="http://schemas.openxmlformats.org/officeDocument/2006/relationships/hyperlink" Target="http://www.youtube.com/watch?v=E0VHH6ngD58&amp;list=PL7E3E31BC0649136B&amp;index=4&amp;feature=plpp_vid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14375"/>
            <a:ext cx="8640960" cy="2859088"/>
          </a:xfrm>
        </p:spPr>
        <p:txBody>
          <a:bodyPr/>
          <a:lstStyle/>
          <a:p>
            <a:pPr>
              <a:defRPr/>
            </a:pPr>
            <a:r>
              <a:rPr lang="nl-NL" sz="9900" i="1" dirty="0" smtClean="0">
                <a:solidFill>
                  <a:schemeClr val="bg1"/>
                </a:solidFill>
              </a:rPr>
              <a:t>H.6 Overleggen en regelen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7245424" cy="454868"/>
          </a:xfrm>
        </p:spPr>
        <p:txBody>
          <a:bodyPr/>
          <a:lstStyle/>
          <a:p>
            <a:r>
              <a:rPr lang="nl-NL" sz="3800" i="1" dirty="0" smtClean="0"/>
              <a:t>AOC Oost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D van der Neut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136904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Algemene veiligheidsregels gaan over: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>
                <a:solidFill>
                  <a:schemeClr val="bg1"/>
                </a:solidFill>
              </a:rPr>
              <a:t>Aan- en afmelden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Verkeersregels op het terrein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Scheiden van afval</a:t>
            </a:r>
            <a:endParaRPr lang="nl-NL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52400"/>
            <a:ext cx="7992888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veiligheidsregels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8784976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Moeten schriftelijk zijn vastgelegd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Moeten voor de werknemer beschikbaar zijn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Moeten worden toegelicht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Check of de regels zijn begrepen!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werkvergunning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8434" name="Picture 2" descr="http://www.risingsun.nl/nl/thumbnail/full/518/werkvergunning-gg-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238" y="1412776"/>
            <a:ext cx="7209201" cy="10001204"/>
          </a:xfrm>
          <a:prstGeom prst="rect">
            <a:avLst/>
          </a:prstGeom>
          <a:noFill/>
        </p:spPr>
      </p:pic>
      <p:pic>
        <p:nvPicPr>
          <p:cNvPr id="18436" name="Picture 4" descr="http://www.curacao-gov.an/site.nsf/werkvergun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4904"/>
            <a:ext cx="6989577" cy="374441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52400"/>
            <a:ext cx="8532440" cy="1332384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werkvergunning: </a:t>
            </a:r>
            <a:r>
              <a:rPr lang="nl-NL" sz="6000" dirty="0" smtClean="0">
                <a:solidFill>
                  <a:schemeClr val="bg1"/>
                </a:solidFill>
              </a:rPr>
              <a:t>functies</a:t>
            </a:r>
            <a:endParaRPr lang="nl-NL" sz="6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7749480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Overleggen met iedereen die bij het werk betrokken 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Met hen bindende afspraken maken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Vastleggen van de voorwaarden waaronder gewerkt wordt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Verlenen van toestemming voor het aanvangen van de werkzaamheden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7525072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Rechten en plichten van de vergunninghouder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1200"/>
            <a:ext cx="7533456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Ondertekent de vergunning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Zorgt ervoor dat de vergunning ter plaatse 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Geeft uitleg aan de medewerkers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1100" dirty="0" smtClean="0">
                <a:solidFill>
                  <a:schemeClr val="bg1"/>
                </a:solidFill>
              </a:rPr>
              <a:t>LMRA</a:t>
            </a:r>
            <a:endParaRPr lang="nl-NL" sz="11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5602" name="Picture 2" descr="http://www.kerckebosch.nl/images/ProductImg/10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5328592" cy="7505702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Laatste minuut risico analyse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7677472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Zorg dat de LMRA telkens wordt uitgevoerd voor aanvang van een nieuwe taak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 dat je zelf de LMRA uitvoert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416824" cy="914400"/>
          </a:xfrm>
        </p:spPr>
        <p:txBody>
          <a:bodyPr/>
          <a:lstStyle/>
          <a:p>
            <a:r>
              <a:rPr lang="nl-NL" sz="8000" dirty="0" smtClean="0">
                <a:solidFill>
                  <a:schemeClr val="bg1"/>
                </a:solidFill>
              </a:rPr>
              <a:t>Noodsituaties</a:t>
            </a:r>
            <a:endParaRPr lang="nl-NL" sz="8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981200"/>
            <a:ext cx="7389440" cy="2743200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Bedreigende situaties door ongevallen, brand, explosie, etc.</a:t>
            </a:r>
          </a:p>
          <a:p>
            <a:pPr marL="0" indent="0">
              <a:buNone/>
            </a:pPr>
            <a:r>
              <a:rPr lang="nl-NL" sz="4000" b="0" dirty="0" smtClean="0">
                <a:solidFill>
                  <a:schemeClr val="bg1"/>
                </a:solidFill>
              </a:rPr>
              <a:t>Voor de bestrijding van noodsituaties is er een</a:t>
            </a:r>
            <a:endParaRPr lang="nl-NL" sz="4000" b="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Noodplan</a:t>
            </a:r>
            <a:endParaRPr lang="nl-NL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4400" b="0" dirty="0" smtClean="0">
                <a:solidFill>
                  <a:schemeClr val="bg1"/>
                </a:solidFill>
              </a:rPr>
              <a:t>Tijdens </a:t>
            </a:r>
            <a:r>
              <a:rPr lang="nl-NL" sz="4400" b="0" dirty="0">
                <a:solidFill>
                  <a:schemeClr val="bg1"/>
                </a:solidFill>
              </a:rPr>
              <a:t>de </a:t>
            </a:r>
            <a:r>
              <a:rPr lang="nl-NL" sz="4400" b="0" dirty="0" smtClean="0">
                <a:solidFill>
                  <a:schemeClr val="bg1"/>
                </a:solidFill>
              </a:rPr>
              <a:t>noodsituatie moet er gewerkt worden volgens een:</a:t>
            </a:r>
            <a:endParaRPr lang="nl-NL" sz="4400" b="0" dirty="0">
              <a:solidFill>
                <a:schemeClr val="bg1"/>
              </a:solidFill>
            </a:endParaRPr>
          </a:p>
          <a:p>
            <a:r>
              <a:rPr lang="nl-NL" sz="4400" dirty="0" smtClean="0">
                <a:solidFill>
                  <a:schemeClr val="bg1"/>
                </a:solidFill>
              </a:rPr>
              <a:t>Draaiboek</a:t>
            </a:r>
            <a:endParaRPr lang="nl-NL" sz="44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3527"/>
      </p:ext>
    </p:extLst>
  </p:cSld>
  <p:clrMapOvr>
    <a:masterClrMapping/>
  </p:clrMapOvr>
  <p:transition advTm="11552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9900" dirty="0" smtClean="0">
                <a:solidFill>
                  <a:schemeClr val="bg1"/>
                </a:solidFill>
              </a:rPr>
              <a:t>Draaiboek</a:t>
            </a:r>
            <a:endParaRPr lang="nl-NL" sz="99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8712968" cy="2743200"/>
          </a:xfrm>
        </p:spPr>
        <p:txBody>
          <a:bodyPr/>
          <a:lstStyle/>
          <a:p>
            <a:pPr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Verschillende </a:t>
            </a:r>
            <a:r>
              <a:rPr lang="nl-NL" sz="4000" dirty="0" smtClean="0">
                <a:solidFill>
                  <a:schemeClr val="bg1"/>
                </a:solidFill>
              </a:rPr>
              <a:t>fasen:</a:t>
            </a:r>
          </a:p>
          <a:p>
            <a:pPr>
              <a:buNone/>
            </a:pPr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Eerste melding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Handelingen en </a:t>
            </a:r>
            <a:r>
              <a:rPr lang="nl-NL" sz="4000" dirty="0" smtClean="0">
                <a:solidFill>
                  <a:schemeClr val="bg1"/>
                </a:solidFill>
              </a:rPr>
              <a:t>maatregelen: </a:t>
            </a:r>
            <a:r>
              <a:rPr lang="nl-NL" sz="2800" dirty="0" smtClean="0">
                <a:solidFill>
                  <a:schemeClr val="bg1"/>
                </a:solidFill>
              </a:rPr>
              <a:t>beschrijvingen wat er moet gebeuren nadat de noodsituatie is gemeld</a:t>
            </a:r>
            <a:endParaRPr lang="nl-NL" sz="28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Beëindigen van de noodsituatie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4807"/>
            <a:ext cx="2286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Twee soorten overleg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7677472" cy="4112096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Tussen werkgever en werknemers (of een vertegenwoordiging van de werknemers)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Werkoverleg met de werknemers (</a:t>
            </a:r>
            <a:r>
              <a:rPr lang="nl-NL" dirty="0" err="1" smtClean="0">
                <a:solidFill>
                  <a:schemeClr val="bg1"/>
                </a:solidFill>
              </a:rPr>
              <a:t>toolboxmeeting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0" name="Picture 10" descr="http://www.denhelderactueel.nl/wp-content/uploads/2010/08/Lynx-Medische-evacua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2348880"/>
            <a:ext cx="5305822" cy="3537215"/>
          </a:xfrm>
          <a:prstGeom prst="rect">
            <a:avLst/>
          </a:prstGeom>
          <a:noFill/>
        </p:spPr>
      </p:pic>
      <p:pic>
        <p:nvPicPr>
          <p:cNvPr id="30728" name="Picture 8" descr="http://entoen.nu/media/lowEvacuatie1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08792"/>
            <a:ext cx="4788024" cy="3718699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9900" dirty="0" smtClean="0">
                <a:solidFill>
                  <a:schemeClr val="bg1"/>
                </a:solidFill>
              </a:rPr>
              <a:t>Evacuatie</a:t>
            </a:r>
            <a:endParaRPr lang="nl-NL" sz="99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340768"/>
            <a:ext cx="7677472" cy="3383632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Overbrengen van de mensen naar een veilige plaats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722" name="AutoShape 2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24" name="AutoShape 4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26" name="AutoShape 6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788" y="1124744"/>
            <a:ext cx="28803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560" y="4581128"/>
            <a:ext cx="93610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Vooraf op de hoogte stellen van: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9505056" cy="2743200"/>
          </a:xfrm>
        </p:spPr>
        <p:txBody>
          <a:bodyPr/>
          <a:lstStyle/>
          <a:p>
            <a:r>
              <a:rPr lang="nl-NL" sz="4000" dirty="0" smtClean="0">
                <a:solidFill>
                  <a:schemeClr val="bg1"/>
                </a:solidFill>
              </a:rPr>
              <a:t>Evacuatieplaats</a:t>
            </a:r>
          </a:p>
          <a:p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Vluchtroute</a:t>
            </a:r>
          </a:p>
          <a:p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Instructies van de </a:t>
            </a:r>
            <a:endParaRPr lang="nl-NL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4000" dirty="0">
                <a:solidFill>
                  <a:schemeClr val="bg1"/>
                </a:solidFill>
              </a:rPr>
              <a:t>	</a:t>
            </a:r>
            <a:r>
              <a:rPr lang="nl-NL" sz="4000" dirty="0" smtClean="0">
                <a:solidFill>
                  <a:schemeClr val="bg1"/>
                </a:solidFill>
              </a:rPr>
              <a:t>opdrachtgever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45024"/>
            <a:ext cx="2541240" cy="127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14375"/>
            <a:ext cx="8640960" cy="2859088"/>
          </a:xfrm>
        </p:spPr>
        <p:txBody>
          <a:bodyPr/>
          <a:lstStyle/>
          <a:p>
            <a:pPr>
              <a:defRPr/>
            </a:pPr>
            <a:r>
              <a:rPr lang="nl-NL" sz="8000" i="1" dirty="0" smtClean="0">
                <a:solidFill>
                  <a:schemeClr val="bg1"/>
                </a:solidFill>
              </a:rPr>
              <a:t>H.7 Machines en gereedschappen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6286500" cy="214313"/>
          </a:xfrm>
        </p:spPr>
        <p:txBody>
          <a:bodyPr/>
          <a:lstStyle/>
          <a:p>
            <a:r>
              <a:rPr lang="nl-NL" sz="3800" i="1" dirty="0" smtClean="0"/>
              <a:t>BBL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17 </a:t>
            </a:r>
            <a:r>
              <a:rPr lang="nl-NL" sz="2400" dirty="0" err="1" smtClean="0">
                <a:solidFill>
                  <a:schemeClr val="bg1"/>
                </a:solidFill>
              </a:rPr>
              <a:t>nov</a:t>
            </a:r>
            <a:r>
              <a:rPr lang="nl-NL" sz="2400" dirty="0" smtClean="0">
                <a:solidFill>
                  <a:schemeClr val="bg1"/>
                </a:solidFill>
              </a:rPr>
              <a:t> 2011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96944" cy="914400"/>
          </a:xfrm>
        </p:spPr>
        <p:txBody>
          <a:bodyPr/>
          <a:lstStyle/>
          <a:p>
            <a:r>
              <a:rPr lang="nl-NL" dirty="0" smtClean="0"/>
              <a:t>Bediener van aangedreven gereedschap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Voldoende opleiding en ervaring</a:t>
            </a:r>
          </a:p>
          <a:p>
            <a:r>
              <a:rPr lang="nl-NL" dirty="0" smtClean="0"/>
              <a:t>Geen loshangend haar of sieraden</a:t>
            </a:r>
          </a:p>
          <a:p>
            <a:r>
              <a:rPr lang="nl-NL" dirty="0" smtClean="0"/>
              <a:t>Ouder zijn dan 18 jaar</a:t>
            </a:r>
            <a:endParaRPr lang="nl-NL" dirty="0"/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01.knack.be/images/resized/119/510/748/819/1/500_0_KEEP_RATIO_SCALE_CENTER_FFFFFF/image/overleg-tussen-de-sociale-part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9427"/>
            <a:ext cx="6156176" cy="435857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72672" cy="1476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Overleg tussen werkgever en werknemers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7749480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Gaat vooral over wat de werkgever en de werknemers belangrijk vinden in het veiligheidsbeleid.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 err="1" smtClean="0">
                <a:solidFill>
                  <a:schemeClr val="bg1"/>
                </a:solidFill>
              </a:rPr>
              <a:t>Toolboxmeeting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a7.sphotos.ak.fbcdn.net/hphotos-ak-snc4/162972_1358815229581_1807545895_679589_6348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44724"/>
            <a:ext cx="7884368" cy="591327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757"/>
            <a:ext cx="8964488" cy="67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452537"/>
      </p:ext>
    </p:extLst>
  </p:cSld>
  <p:clrMapOvr>
    <a:masterClrMapping/>
  </p:clrMapOvr>
  <p:transition advTm="11552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Interactieve toolbox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12" y="-171400"/>
            <a:ext cx="8972788" cy="755957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bg1"/>
                </a:solidFill>
              </a:rPr>
              <a:t>Toolboxmeeting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8568952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Een concreet voorval, apparaat of regeling.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Afsluiten met een duidelijke afspraak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 dat die afspraak ook gecontroleerd wordt</a:t>
            </a:r>
          </a:p>
          <a:p>
            <a:r>
              <a:rPr lang="nl-NL" dirty="0" smtClean="0">
                <a:solidFill>
                  <a:schemeClr val="bg1"/>
                </a:solidFill>
                <a:hlinkClick r:id="rId2"/>
              </a:rPr>
              <a:t>Hoe zou jij een </a:t>
            </a:r>
            <a:r>
              <a:rPr lang="nl-NL" dirty="0" err="1" smtClean="0">
                <a:solidFill>
                  <a:schemeClr val="bg1"/>
                </a:solidFill>
                <a:hlinkClick r:id="rId2"/>
              </a:rPr>
              <a:t>toolboxmeeting</a:t>
            </a:r>
            <a:r>
              <a:rPr lang="nl-NL" dirty="0" smtClean="0">
                <a:solidFill>
                  <a:schemeClr val="bg1"/>
                </a:solidFill>
                <a:hlinkClick r:id="rId2"/>
              </a:rPr>
              <a:t> geven? | Copla kenniskamer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nl-NL" dirty="0" smtClean="0">
                <a:solidFill>
                  <a:schemeClr val="bg1"/>
                </a:solidFill>
                <a:hlinkClick r:id="rId3"/>
              </a:rPr>
              <a:t>www.youtube.com/watch?v=eIPM15wY5tU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400800" cy="1332384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Verslag van het werkoverleg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8856984" cy="2743200"/>
          </a:xfrm>
        </p:spPr>
        <p:txBody>
          <a:bodyPr/>
          <a:lstStyle/>
          <a:p>
            <a:pPr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Belangrijkste onderwerpen: 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Het gevoerde overleg 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De gegeven adviezen over bijvoorbeeld werkmethoden, PBM en gevaarlijke stoffen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Algemene veiligheidsregels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81200"/>
            <a:ext cx="7461448" cy="2743200"/>
          </a:xfrm>
        </p:spPr>
        <p:txBody>
          <a:bodyPr/>
          <a:lstStyle/>
          <a:p>
            <a:r>
              <a:rPr lang="nl-NL" sz="4400" dirty="0" smtClean="0">
                <a:solidFill>
                  <a:schemeClr val="bg1"/>
                </a:solidFill>
              </a:rPr>
              <a:t>Staan op papier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Krijgt iedereen die voor het eerst op het terrein komt</a:t>
            </a:r>
            <a:endParaRPr lang="nl-NL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heme/theme1.xml><?xml version="1.0" encoding="utf-8"?>
<a:theme xmlns:a="http://schemas.openxmlformats.org/drawingml/2006/main" name="Demo_KISS Open dag">
  <a:themeElements>
    <a:clrScheme name="Demo_KISS Open da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mo_KISS Open d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mo_KISS Open d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_KISS Open da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346</Words>
  <Application>Microsoft Office PowerPoint</Application>
  <PresentationFormat>Diavoorstelling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Demo_KISS Open dag</vt:lpstr>
      <vt:lpstr>H.6 Overleggen en regelen</vt:lpstr>
      <vt:lpstr>Twee soorten overleg</vt:lpstr>
      <vt:lpstr>Overleg tussen werkgever en werknemers</vt:lpstr>
      <vt:lpstr>Toolboxmeeting</vt:lpstr>
      <vt:lpstr>PowerPoint-presentatie</vt:lpstr>
      <vt:lpstr>PowerPoint-presentatie</vt:lpstr>
      <vt:lpstr>Toolboxmeeting</vt:lpstr>
      <vt:lpstr>Verslag van het werkoverleg </vt:lpstr>
      <vt:lpstr>Algemene veiligheidsregels</vt:lpstr>
      <vt:lpstr>Algemene veiligheidsregels gaan over:</vt:lpstr>
      <vt:lpstr>Specifieke veiligheidsregels</vt:lpstr>
      <vt:lpstr>Specifieke werkvergunning</vt:lpstr>
      <vt:lpstr>Specifieke werkvergunning: functies</vt:lpstr>
      <vt:lpstr>Rechten en plichten van de vergunninghouder</vt:lpstr>
      <vt:lpstr>LMRA</vt:lpstr>
      <vt:lpstr>Laatste minuut risico analyse</vt:lpstr>
      <vt:lpstr>Noodsituaties</vt:lpstr>
      <vt:lpstr>PowerPoint-presentatie</vt:lpstr>
      <vt:lpstr>Draaiboek</vt:lpstr>
      <vt:lpstr>Evacuatie</vt:lpstr>
      <vt:lpstr>Vooraf op de hoogte stellen van:</vt:lpstr>
      <vt:lpstr>H.7 Machines en gereedschappen</vt:lpstr>
      <vt:lpstr>Bediener van aangedreven gereedschap</vt:lpstr>
    </vt:vector>
  </TitlesOfParts>
  <Manager>C.J.M. Snippert</Manager>
  <Company>AOC Oost Almelo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Leerlingen stichting</dc:title>
  <dc:creator>Edwin Vos</dc:creator>
  <cp:lastModifiedBy>Dick van der Neut</cp:lastModifiedBy>
  <cp:revision>328</cp:revision>
  <cp:lastPrinted>2001-11-01T14:44:47Z</cp:lastPrinted>
  <dcterms:created xsi:type="dcterms:W3CDTF">2004-01-15T11:04:13Z</dcterms:created>
  <dcterms:modified xsi:type="dcterms:W3CDTF">2012-10-08T19:54:36Z</dcterms:modified>
  <cp:category>PR</cp:category>
</cp:coreProperties>
</file>